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3" r:id="rId3"/>
    <p:sldId id="264" r:id="rId4"/>
    <p:sldId id="265" r:id="rId5"/>
    <p:sldId id="266" r:id="rId6"/>
    <p:sldId id="257" r:id="rId7"/>
    <p:sldId id="258" r:id="rId8"/>
    <p:sldId id="259" r:id="rId9"/>
    <p:sldId id="267" r:id="rId10"/>
    <p:sldId id="260" r:id="rId11"/>
    <p:sldId id="268" r:id="rId12"/>
    <p:sldId id="261" r:id="rId13"/>
    <p:sldId id="269" r:id="rId14"/>
    <p:sldId id="262"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66" d="100"/>
          <a:sy n="66" d="100"/>
        </p:scale>
        <p:origin x="48" y="11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2D244EDC-EB0D-4790-AF36-532F17D978C4}" type="datetimeFigureOut">
              <a:rPr lang="en-US" smtClean="0"/>
              <a:t>04/22/2019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97A885-82FA-4964-9C23-60B83FC20F7A}"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5666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D244EDC-EB0D-4790-AF36-532F17D978C4}" type="datetimeFigureOut">
              <a:rPr lang="en-US" smtClean="0"/>
              <a:t>04/22/2019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97A885-82FA-4964-9C23-60B83FC20F7A}" type="slidenum">
              <a:rPr lang="en-US" smtClean="0"/>
              <a:t>‹#›</a:t>
            </a:fld>
            <a:endParaRPr lang="en-US"/>
          </a:p>
        </p:txBody>
      </p:sp>
    </p:spTree>
    <p:extLst>
      <p:ext uri="{BB962C8B-B14F-4D97-AF65-F5344CB8AC3E}">
        <p14:creationId xmlns:p14="http://schemas.microsoft.com/office/powerpoint/2010/main" val="2058366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D244EDC-EB0D-4790-AF36-532F17D978C4}" type="datetimeFigureOut">
              <a:rPr lang="en-US" smtClean="0"/>
              <a:t>04/22/2019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97A885-82FA-4964-9C23-60B83FC20F7A}"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11596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D244EDC-EB0D-4790-AF36-532F17D978C4}" type="datetimeFigureOut">
              <a:rPr lang="en-US" smtClean="0"/>
              <a:t>04/22/2019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97A885-82FA-4964-9C23-60B83FC20F7A}" type="slidenum">
              <a:rPr lang="en-US" smtClean="0"/>
              <a:t>‹#›</a:t>
            </a:fld>
            <a:endParaRPr lang="en-US"/>
          </a:p>
        </p:txBody>
      </p:sp>
    </p:spTree>
    <p:extLst>
      <p:ext uri="{BB962C8B-B14F-4D97-AF65-F5344CB8AC3E}">
        <p14:creationId xmlns:p14="http://schemas.microsoft.com/office/powerpoint/2010/main" val="3893676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smtClean="0"/>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D244EDC-EB0D-4790-AF36-532F17D978C4}" type="datetimeFigureOut">
              <a:rPr lang="en-US" smtClean="0"/>
              <a:t>04/22/2019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97A885-82FA-4964-9C23-60B83FC20F7A}"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230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D244EDC-EB0D-4790-AF36-532F17D978C4}" type="datetimeFigureOut">
              <a:rPr lang="en-US" smtClean="0"/>
              <a:t>04/22/2019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97A885-82FA-4964-9C23-60B83FC20F7A}" type="slidenum">
              <a:rPr lang="en-US" smtClean="0"/>
              <a:t>‹#›</a:t>
            </a:fld>
            <a:endParaRPr lang="en-US"/>
          </a:p>
        </p:txBody>
      </p:sp>
    </p:spTree>
    <p:extLst>
      <p:ext uri="{BB962C8B-B14F-4D97-AF65-F5344CB8AC3E}">
        <p14:creationId xmlns:p14="http://schemas.microsoft.com/office/powerpoint/2010/main" val="1825063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smtClean="0"/>
              <a:t>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D244EDC-EB0D-4790-AF36-532F17D978C4}" type="datetimeFigureOut">
              <a:rPr lang="en-US" smtClean="0"/>
              <a:t>04/22/2019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097A885-82FA-4964-9C23-60B83FC20F7A}" type="slidenum">
              <a:rPr lang="en-US" smtClean="0"/>
              <a:t>‹#›</a:t>
            </a:fld>
            <a:endParaRPr lang="en-US"/>
          </a:p>
        </p:txBody>
      </p:sp>
    </p:spTree>
    <p:extLst>
      <p:ext uri="{BB962C8B-B14F-4D97-AF65-F5344CB8AC3E}">
        <p14:creationId xmlns:p14="http://schemas.microsoft.com/office/powerpoint/2010/main" val="2426972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D244EDC-EB0D-4790-AF36-532F17D978C4}" type="datetimeFigureOut">
              <a:rPr lang="en-US" smtClean="0"/>
              <a:t>04/22/2019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097A885-82FA-4964-9C23-60B83FC20F7A}" type="slidenum">
              <a:rPr lang="en-US" smtClean="0"/>
              <a:t>‹#›</a:t>
            </a:fld>
            <a:endParaRPr lang="en-US"/>
          </a:p>
        </p:txBody>
      </p:sp>
    </p:spTree>
    <p:extLst>
      <p:ext uri="{BB962C8B-B14F-4D97-AF65-F5344CB8AC3E}">
        <p14:creationId xmlns:p14="http://schemas.microsoft.com/office/powerpoint/2010/main" val="1504112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244EDC-EB0D-4790-AF36-532F17D978C4}" type="datetimeFigureOut">
              <a:rPr lang="en-US" smtClean="0"/>
              <a:t>04/22/2019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097A885-82FA-4964-9C23-60B83FC20F7A}" type="slidenum">
              <a:rPr lang="en-US" smtClean="0"/>
              <a:t>‹#›</a:t>
            </a:fld>
            <a:endParaRPr lang="en-US"/>
          </a:p>
        </p:txBody>
      </p:sp>
    </p:spTree>
    <p:extLst>
      <p:ext uri="{BB962C8B-B14F-4D97-AF65-F5344CB8AC3E}">
        <p14:creationId xmlns:p14="http://schemas.microsoft.com/office/powerpoint/2010/main" val="1531190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smtClean="0"/>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2D244EDC-EB0D-4790-AF36-532F17D978C4}" type="datetimeFigureOut">
              <a:rPr lang="en-US" smtClean="0"/>
              <a:t>04/22/2019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97A885-82FA-4964-9C23-60B83FC20F7A}" type="slidenum">
              <a:rPr lang="en-US" smtClean="0"/>
              <a:t>‹#›</a:t>
            </a:fld>
            <a:endParaRPr lang="en-US"/>
          </a:p>
        </p:txBody>
      </p:sp>
    </p:spTree>
    <p:extLst>
      <p:ext uri="{BB962C8B-B14F-4D97-AF65-F5344CB8AC3E}">
        <p14:creationId xmlns:p14="http://schemas.microsoft.com/office/powerpoint/2010/main" val="3181250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D244EDC-EB0D-4790-AF36-532F17D978C4}" type="datetimeFigureOut">
              <a:rPr lang="en-US" smtClean="0"/>
              <a:t>04/22/2019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97A885-82FA-4964-9C23-60B83FC20F7A}"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79444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D244EDC-EB0D-4790-AF36-532F17D978C4}" type="datetimeFigureOut">
              <a:rPr lang="en-US" smtClean="0"/>
              <a:t>04/22/2019</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0097A885-82FA-4964-9C23-60B83FC20F7A}"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56170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hyperlink" Target="https://neo4j.com/use-case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 y="4960137"/>
            <a:ext cx="8229600" cy="1463040"/>
          </a:xfrm>
        </p:spPr>
        <p:txBody>
          <a:bodyPr/>
          <a:lstStyle/>
          <a:p>
            <a:r>
              <a:rPr lang="en-US" b="1" dirty="0"/>
              <a:t>Tables are Not Your Friends: Graph Databases</a:t>
            </a:r>
            <a:endParaRPr lang="en-US" dirty="0"/>
          </a:p>
        </p:txBody>
      </p:sp>
      <p:sp>
        <p:nvSpPr>
          <p:cNvPr id="4" name="Subtitle 2"/>
          <p:cNvSpPr>
            <a:spLocks noGrp="1"/>
          </p:cNvSpPr>
          <p:nvPr>
            <p:ph type="subTitle" idx="1"/>
          </p:nvPr>
        </p:nvSpPr>
        <p:spPr/>
        <p:txBody>
          <a:bodyPr>
            <a:normAutofit fontScale="70000" lnSpcReduction="20000"/>
          </a:bodyPr>
          <a:lstStyle/>
          <a:p>
            <a:pPr marL="285750" indent="-285750">
              <a:buFont typeface="Arial" panose="020B0604020202020204" pitchFamily="34" charset="0"/>
              <a:buChar char="•"/>
            </a:pPr>
            <a:r>
              <a:rPr lang="en-US" dirty="0" smtClean="0"/>
              <a:t>MIS 64082 – Database Management and Database Analytics</a:t>
            </a:r>
          </a:p>
          <a:p>
            <a:pPr marL="285750" indent="-285750">
              <a:buFont typeface="Arial" panose="020B0604020202020204" pitchFamily="34" charset="0"/>
              <a:buChar char="•"/>
            </a:pPr>
            <a:r>
              <a:rPr lang="en-US" dirty="0" smtClean="0"/>
              <a:t>Based </a:t>
            </a:r>
            <a:r>
              <a:rPr lang="en-US" dirty="0" smtClean="0"/>
              <a:t>on: </a:t>
            </a:r>
            <a:r>
              <a:rPr lang="en-US" i="1" dirty="0"/>
              <a:t>Next Generation </a:t>
            </a:r>
            <a:r>
              <a:rPr lang="en-US" i="1" dirty="0" smtClean="0"/>
              <a:t>Databases: NoSQL, </a:t>
            </a:r>
            <a:r>
              <a:rPr lang="en-US" i="1" dirty="0" err="1" smtClean="0"/>
              <a:t>NewSQL</a:t>
            </a:r>
            <a:r>
              <a:rPr lang="en-US" i="1" dirty="0" smtClean="0"/>
              <a:t>, and Big Data </a:t>
            </a:r>
            <a:r>
              <a:rPr lang="en-US" dirty="0" smtClean="0"/>
              <a:t>by </a:t>
            </a:r>
            <a:r>
              <a:rPr lang="en-US" dirty="0"/>
              <a:t>Guy </a:t>
            </a:r>
            <a:r>
              <a:rPr lang="en-US" dirty="0" smtClean="0"/>
              <a:t>Harrison, Copyright </a:t>
            </a:r>
            <a:r>
              <a:rPr lang="en-US" dirty="0"/>
              <a:t>© </a:t>
            </a:r>
            <a:r>
              <a:rPr lang="en-US" dirty="0" smtClean="0"/>
              <a:t>2015 </a:t>
            </a:r>
            <a:r>
              <a:rPr lang="en-US" dirty="0"/>
              <a:t>by </a:t>
            </a:r>
            <a:r>
              <a:rPr lang="en-US" dirty="0" smtClean="0"/>
              <a:t>Guy Harrison</a:t>
            </a:r>
            <a:endParaRPr lang="en-US" dirty="0"/>
          </a:p>
          <a:p>
            <a:pPr marL="285750" indent="-285750">
              <a:buFont typeface="Arial" panose="020B0604020202020204" pitchFamily="34" charset="0"/>
              <a:buChar char="•"/>
            </a:pPr>
            <a:endParaRPr lang="en-US" dirty="0" smtClean="0"/>
          </a:p>
          <a:p>
            <a:r>
              <a:rPr lang="en-US" sz="1400" dirty="0" smtClean="0"/>
              <a:t>Adaptation - Copyright © 2019 </a:t>
            </a:r>
            <a:r>
              <a:rPr lang="en-US" sz="1400" dirty="0"/>
              <a:t>by Alan Brandyberry</a:t>
            </a:r>
          </a:p>
          <a:p>
            <a:endParaRPr lang="en-US" dirty="0"/>
          </a:p>
        </p:txBody>
      </p:sp>
    </p:spTree>
    <p:extLst>
      <p:ext uri="{BB962C8B-B14F-4D97-AF65-F5344CB8AC3E}">
        <p14:creationId xmlns:p14="http://schemas.microsoft.com/office/powerpoint/2010/main" val="1942828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5-4</a:t>
            </a:r>
          </a:p>
        </p:txBody>
      </p:sp>
      <p:sp>
        <p:nvSpPr>
          <p:cNvPr id="4" name="Text Placeholder 3"/>
          <p:cNvSpPr>
            <a:spLocks noGrp="1"/>
          </p:cNvSpPr>
          <p:nvPr>
            <p:ph type="body" sz="half" idx="2"/>
          </p:nvPr>
        </p:nvSpPr>
        <p:spPr>
          <a:xfrm>
            <a:off x="1024128" y="2257506"/>
            <a:ext cx="2954313" cy="3762294"/>
          </a:xfrm>
        </p:spPr>
        <p:txBody>
          <a:bodyPr>
            <a:normAutofit/>
          </a:bodyPr>
          <a:lstStyle/>
          <a:p>
            <a:r>
              <a:rPr lang="en-US" sz="2000" dirty="0"/>
              <a:t>Interrogating </a:t>
            </a:r>
            <a:r>
              <a:rPr lang="en-US" sz="2000" dirty="0" err="1"/>
              <a:t>Dbpedia</a:t>
            </a:r>
            <a:r>
              <a:rPr lang="en-US" sz="2000" dirty="0"/>
              <a:t> </a:t>
            </a:r>
            <a:endParaRPr lang="en-US" sz="2000" dirty="0" smtClean="0"/>
          </a:p>
          <a:p>
            <a:r>
              <a:rPr lang="en-US" sz="2000" dirty="0" smtClean="0"/>
              <a:t>using SPARQL</a:t>
            </a:r>
          </a:p>
          <a:p>
            <a:endParaRPr lang="en-US" sz="2000" dirty="0" smtClean="0"/>
          </a:p>
          <a:p>
            <a:r>
              <a:rPr lang="en-US" sz="2000" dirty="0"/>
              <a:t>RDF supports a query language SPARQL </a:t>
            </a:r>
            <a:r>
              <a:rPr lang="en-US" sz="2000" dirty="0" smtClean="0"/>
              <a:t>which </a:t>
            </a:r>
            <a:r>
              <a:rPr lang="en-US" sz="2000" dirty="0"/>
              <a:t>is a SQL-like language for interrogating RDF </a:t>
            </a:r>
            <a:r>
              <a:rPr lang="en-US" sz="2000" dirty="0" smtClean="0"/>
              <a:t>data.</a:t>
            </a:r>
            <a:endParaRPr lang="en-US" sz="2000" dirty="0"/>
          </a:p>
        </p:txBody>
      </p:sp>
      <p:pic>
        <p:nvPicPr>
          <p:cNvPr id="4098" name="Picture 2" descr="https://learning.oreilly.com/library/view/next-generation-databases/9781484213292/images/9781484213308_Fig05-04.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78441" y="556019"/>
            <a:ext cx="7365123" cy="57426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0753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Neo4j</a:t>
            </a:r>
            <a:endParaRPr lang="en-US" dirty="0"/>
          </a:p>
        </p:txBody>
      </p:sp>
      <p:sp>
        <p:nvSpPr>
          <p:cNvPr id="3" name="Content Placeholder 2"/>
          <p:cNvSpPr>
            <a:spLocks noGrp="1"/>
          </p:cNvSpPr>
          <p:nvPr>
            <p:ph idx="1"/>
          </p:nvPr>
        </p:nvSpPr>
        <p:spPr/>
        <p:txBody>
          <a:bodyPr>
            <a:normAutofit/>
          </a:bodyPr>
          <a:lstStyle/>
          <a:p>
            <a:r>
              <a:rPr lang="en-US" dirty="0" smtClean="0"/>
              <a:t>The </a:t>
            </a:r>
            <a:r>
              <a:rPr lang="en-US" b="1" i="1" dirty="0"/>
              <a:t>Property Graph </a:t>
            </a:r>
            <a:r>
              <a:rPr lang="en-US" dirty="0"/>
              <a:t>model provides a richer model for representing complex data by associating both nodes and relationships with attributes.</a:t>
            </a:r>
          </a:p>
          <a:p>
            <a:r>
              <a:rPr lang="en-US" dirty="0" smtClean="0"/>
              <a:t>The </a:t>
            </a:r>
            <a:r>
              <a:rPr lang="en-US" dirty="0"/>
              <a:t>property graph model is the basis for Neo4j, which is the most widely adopted graph database. </a:t>
            </a:r>
            <a:endParaRPr lang="en-US" dirty="0" smtClean="0"/>
          </a:p>
          <a:p>
            <a:r>
              <a:rPr lang="en-US" dirty="0" smtClean="0"/>
              <a:t>Neo4J </a:t>
            </a:r>
            <a:r>
              <a:rPr lang="en-US" dirty="0"/>
              <a:t>is a Java-based graph database that can be easily embedded in any Java application or run as a standalone server. Neo4j supports billions of nodes, ACID compliant transactions, and </a:t>
            </a:r>
            <a:r>
              <a:rPr lang="en-US" dirty="0" err="1"/>
              <a:t>multiversion</a:t>
            </a:r>
            <a:r>
              <a:rPr lang="en-US" dirty="0"/>
              <a:t> consistency.</a:t>
            </a:r>
          </a:p>
          <a:p>
            <a:r>
              <a:rPr lang="en-US" dirty="0" smtClean="0"/>
              <a:t>Neo4j </a:t>
            </a:r>
            <a:r>
              <a:rPr lang="en-US" dirty="0"/>
              <a:t>implements a declarative graph query language Cypher. Cypher allows graphs to be queried using simple syntax somewhat comparable to SQL or SPARQL, but particularly optimized for graph traversals.</a:t>
            </a:r>
          </a:p>
        </p:txBody>
      </p:sp>
    </p:spTree>
    <p:extLst>
      <p:ext uri="{BB962C8B-B14F-4D97-AF65-F5344CB8AC3E}">
        <p14:creationId xmlns:p14="http://schemas.microsoft.com/office/powerpoint/2010/main" val="2055722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5-5</a:t>
            </a:r>
          </a:p>
        </p:txBody>
      </p:sp>
      <p:sp>
        <p:nvSpPr>
          <p:cNvPr id="4" name="Text Placeholder 3"/>
          <p:cNvSpPr>
            <a:spLocks noGrp="1"/>
          </p:cNvSpPr>
          <p:nvPr>
            <p:ph type="body" sz="half" idx="2"/>
          </p:nvPr>
        </p:nvSpPr>
        <p:spPr>
          <a:xfrm>
            <a:off x="1024128" y="2208869"/>
            <a:ext cx="1895535" cy="3810931"/>
          </a:xfrm>
        </p:spPr>
        <p:txBody>
          <a:bodyPr>
            <a:normAutofit/>
          </a:bodyPr>
          <a:lstStyle/>
          <a:p>
            <a:r>
              <a:rPr lang="en-US" sz="2000" dirty="0"/>
              <a:t>Graph output from cypher query</a:t>
            </a:r>
          </a:p>
        </p:txBody>
      </p:sp>
      <p:pic>
        <p:nvPicPr>
          <p:cNvPr id="5122" name="Picture 2" descr="https://learning.oreilly.com/library/view/next-generation-databases/9781484213292/images/9781484213308_Fig05-05.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919663" y="767044"/>
            <a:ext cx="8905162" cy="5252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40327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Gremlin</a:t>
            </a:r>
            <a:endParaRPr lang="en-US" dirty="0"/>
          </a:p>
        </p:txBody>
      </p:sp>
      <p:sp>
        <p:nvSpPr>
          <p:cNvPr id="3" name="Content Placeholder 2"/>
          <p:cNvSpPr>
            <a:spLocks noGrp="1"/>
          </p:cNvSpPr>
          <p:nvPr>
            <p:ph idx="1"/>
          </p:nvPr>
        </p:nvSpPr>
        <p:spPr/>
        <p:txBody>
          <a:bodyPr/>
          <a:lstStyle/>
          <a:p>
            <a:r>
              <a:rPr lang="en-US" i="1" dirty="0"/>
              <a:t>Gremlin</a:t>
            </a:r>
            <a:r>
              <a:rPr lang="en-US" dirty="0"/>
              <a:t> is an alternative graph database query language that can be used with Neo4J and a variety of other graph engines, including Titan (now part of the </a:t>
            </a:r>
            <a:r>
              <a:rPr lang="en-US" dirty="0" err="1"/>
              <a:t>Datastax</a:t>
            </a:r>
            <a:r>
              <a:rPr lang="en-US" dirty="0"/>
              <a:t> Cassandra distribution) and </a:t>
            </a:r>
            <a:r>
              <a:rPr lang="en-US" dirty="0" err="1"/>
              <a:t>OrientDB</a:t>
            </a:r>
            <a:r>
              <a:rPr lang="en-US" dirty="0" smtClean="0"/>
              <a:t>.</a:t>
            </a:r>
          </a:p>
          <a:p>
            <a:endParaRPr lang="en-US" dirty="0"/>
          </a:p>
          <a:p>
            <a:r>
              <a:rPr lang="en-US" dirty="0"/>
              <a:t>Compared to Cypher’s nonprocedural SQL-like style, </a:t>
            </a:r>
            <a:r>
              <a:rPr lang="en-US" i="1" dirty="0"/>
              <a:t>Gremlin</a:t>
            </a:r>
            <a:r>
              <a:rPr lang="en-US" dirty="0"/>
              <a:t> is a more procedurally oriented language. Using Gremlin, the programmer declares the specific traversal operations to be performed—possibly in multiple statements.</a:t>
            </a:r>
          </a:p>
        </p:txBody>
      </p:sp>
    </p:spTree>
    <p:extLst>
      <p:ext uri="{BB962C8B-B14F-4D97-AF65-F5344CB8AC3E}">
        <p14:creationId xmlns:p14="http://schemas.microsoft.com/office/powerpoint/2010/main" val="29840483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5-6</a:t>
            </a:r>
          </a:p>
        </p:txBody>
      </p:sp>
      <p:sp>
        <p:nvSpPr>
          <p:cNvPr id="4" name="Text Placeholder 3"/>
          <p:cNvSpPr>
            <a:spLocks noGrp="1"/>
          </p:cNvSpPr>
          <p:nvPr>
            <p:ph type="body" sz="half" idx="2"/>
          </p:nvPr>
        </p:nvSpPr>
        <p:spPr>
          <a:xfrm>
            <a:off x="1024128" y="2257506"/>
            <a:ext cx="3075632" cy="3762294"/>
          </a:xfrm>
        </p:spPr>
        <p:txBody>
          <a:bodyPr>
            <a:normAutofit/>
          </a:bodyPr>
          <a:lstStyle/>
          <a:p>
            <a:r>
              <a:rPr lang="en-US" sz="2000" dirty="0"/>
              <a:t>Gremlin sample graph database</a:t>
            </a:r>
          </a:p>
        </p:txBody>
      </p:sp>
      <p:pic>
        <p:nvPicPr>
          <p:cNvPr id="6" name="Picture 5"/>
          <p:cNvPicPr>
            <a:picLocks noChangeAspect="1"/>
          </p:cNvPicPr>
          <p:nvPr/>
        </p:nvPicPr>
        <p:blipFill>
          <a:blip r:embed="rId2"/>
          <a:stretch>
            <a:fillRect/>
          </a:stretch>
        </p:blipFill>
        <p:spPr>
          <a:xfrm>
            <a:off x="4099760" y="802105"/>
            <a:ext cx="7388294" cy="4846721"/>
          </a:xfrm>
          <a:prstGeom prst="rect">
            <a:avLst/>
          </a:prstGeom>
        </p:spPr>
      </p:pic>
    </p:spTree>
    <p:extLst>
      <p:ext uri="{BB962C8B-B14F-4D97-AF65-F5344CB8AC3E}">
        <p14:creationId xmlns:p14="http://schemas.microsoft.com/office/powerpoint/2010/main" val="2208655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Compute Engines</a:t>
            </a:r>
            <a:endParaRPr lang="en-US" dirty="0"/>
          </a:p>
        </p:txBody>
      </p:sp>
      <p:sp>
        <p:nvSpPr>
          <p:cNvPr id="3" name="Content Placeholder 2"/>
          <p:cNvSpPr>
            <a:spLocks noGrp="1"/>
          </p:cNvSpPr>
          <p:nvPr>
            <p:ph idx="1"/>
          </p:nvPr>
        </p:nvSpPr>
        <p:spPr/>
        <p:txBody>
          <a:bodyPr>
            <a:normAutofit fontScale="92500" lnSpcReduction="10000"/>
          </a:bodyPr>
          <a:lstStyle/>
          <a:p>
            <a:r>
              <a:rPr lang="en-US" i="1" dirty="0"/>
              <a:t>Graph compute engines </a:t>
            </a:r>
            <a:r>
              <a:rPr lang="en-US" dirty="0"/>
              <a:t>provide a solution for databases that want to merge graph processing with other data models and for graph processing that needs to work across massive </a:t>
            </a:r>
            <a:r>
              <a:rPr lang="en-US" dirty="0" smtClean="0"/>
              <a:t>distributed </a:t>
            </a:r>
            <a:r>
              <a:rPr lang="en-US" dirty="0"/>
              <a:t>datasets</a:t>
            </a:r>
            <a:r>
              <a:rPr lang="en-US" dirty="0" smtClean="0"/>
              <a:t>.</a:t>
            </a:r>
          </a:p>
          <a:p>
            <a:r>
              <a:rPr lang="en-US" i="1" dirty="0"/>
              <a:t>Significant graph compute engines include:</a:t>
            </a:r>
          </a:p>
          <a:p>
            <a:r>
              <a:rPr lang="en-US" b="1" dirty="0" smtClean="0"/>
              <a:t>Apache </a:t>
            </a:r>
            <a:r>
              <a:rPr lang="en-US" b="1" dirty="0" err="1"/>
              <a:t>Giraph</a:t>
            </a:r>
            <a:r>
              <a:rPr lang="en-US" dirty="0"/>
              <a:t>: A graph processing system designed to run over Hadoop data using </a:t>
            </a:r>
            <a:r>
              <a:rPr lang="en-US" dirty="0" err="1"/>
              <a:t>MapReduce</a:t>
            </a:r>
            <a:r>
              <a:rPr lang="en-US" dirty="0"/>
              <a:t>.</a:t>
            </a:r>
          </a:p>
          <a:p>
            <a:r>
              <a:rPr lang="en-US" b="1" dirty="0" err="1"/>
              <a:t>GraphX</a:t>
            </a:r>
            <a:r>
              <a:rPr lang="en-US" dirty="0"/>
              <a:t>: A graph processing system that is part of the Berkeley Data Analytic Stack (BDAS), which includes Spark (see Chapter 7). It uses Spark as the foundation for graph processing just as </a:t>
            </a:r>
            <a:r>
              <a:rPr lang="en-US" dirty="0" err="1"/>
              <a:t>Giraph</a:t>
            </a:r>
            <a:r>
              <a:rPr lang="en-US" dirty="0"/>
              <a:t> uses </a:t>
            </a:r>
            <a:r>
              <a:rPr lang="en-US" dirty="0" err="1"/>
              <a:t>MapReduce</a:t>
            </a:r>
            <a:r>
              <a:rPr lang="en-US" dirty="0"/>
              <a:t>.</a:t>
            </a:r>
          </a:p>
          <a:p>
            <a:r>
              <a:rPr lang="en-US" b="1" dirty="0"/>
              <a:t>Titan</a:t>
            </a:r>
            <a:r>
              <a:rPr lang="en-US" dirty="0"/>
              <a:t>: A graph database that can be layered on top of Big Data storage engines, including </a:t>
            </a:r>
            <a:r>
              <a:rPr lang="en-US" dirty="0" err="1"/>
              <a:t>Hbase</a:t>
            </a:r>
            <a:r>
              <a:rPr lang="en-US" dirty="0"/>
              <a:t> and Cassandra. </a:t>
            </a:r>
            <a:r>
              <a:rPr lang="en-US" dirty="0" err="1"/>
              <a:t>Datastax</a:t>
            </a:r>
            <a:r>
              <a:rPr lang="en-US" dirty="0"/>
              <a:t>—the commercial vendor of Cassandra—acquired </a:t>
            </a:r>
            <a:r>
              <a:rPr lang="en-US" dirty="0" err="1"/>
              <a:t>Auerlius</a:t>
            </a:r>
            <a:r>
              <a:rPr lang="en-US" dirty="0"/>
              <a:t>, the commercial sponsor of Titan, in 2014.</a:t>
            </a:r>
          </a:p>
        </p:txBody>
      </p:sp>
    </p:spTree>
    <p:extLst>
      <p:ext uri="{BB962C8B-B14F-4D97-AF65-F5344CB8AC3E}">
        <p14:creationId xmlns:p14="http://schemas.microsoft.com/office/powerpoint/2010/main" val="2523032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Databases</a:t>
            </a:r>
            <a:endParaRPr lang="en-US" dirty="0"/>
          </a:p>
        </p:txBody>
      </p:sp>
      <p:sp>
        <p:nvSpPr>
          <p:cNvPr id="3" name="Content Placeholder 2"/>
          <p:cNvSpPr>
            <a:spLocks noGrp="1"/>
          </p:cNvSpPr>
          <p:nvPr>
            <p:ph idx="1"/>
          </p:nvPr>
        </p:nvSpPr>
        <p:spPr/>
        <p:txBody>
          <a:bodyPr/>
          <a:lstStyle/>
          <a:p>
            <a:r>
              <a:rPr lang="en-US" dirty="0"/>
              <a:t>Proponents of key-value stores, document databases, and relational systems </a:t>
            </a:r>
            <a:r>
              <a:rPr lang="en-US" dirty="0" smtClean="0"/>
              <a:t>agree </a:t>
            </a:r>
            <a:r>
              <a:rPr lang="en-US" dirty="0"/>
              <a:t>in one respect: databases are about storing information about “things,” be those things represented by JSON, tables, or binary values. </a:t>
            </a:r>
            <a:endParaRPr lang="en-US" dirty="0" smtClean="0"/>
          </a:p>
          <a:p>
            <a:r>
              <a:rPr lang="en-US" dirty="0" smtClean="0"/>
              <a:t>But </a:t>
            </a:r>
            <a:r>
              <a:rPr lang="en-US" dirty="0"/>
              <a:t>sometimes it’s </a:t>
            </a:r>
            <a:r>
              <a:rPr lang="en-US" b="1" dirty="0"/>
              <a:t>the </a:t>
            </a:r>
            <a:r>
              <a:rPr lang="en-US" b="1" u="sng" dirty="0"/>
              <a:t>relationship</a:t>
            </a:r>
            <a:r>
              <a:rPr lang="en-US" b="1" dirty="0"/>
              <a:t> between things</a:t>
            </a:r>
            <a:r>
              <a:rPr lang="en-US" dirty="0"/>
              <a:t>, rather than </a:t>
            </a:r>
            <a:r>
              <a:rPr lang="en-US" b="1" dirty="0"/>
              <a:t>the </a:t>
            </a:r>
            <a:r>
              <a:rPr lang="en-US" b="1" u="sng" dirty="0"/>
              <a:t>things</a:t>
            </a:r>
            <a:r>
              <a:rPr lang="en-US" b="1" dirty="0"/>
              <a:t> themselves</a:t>
            </a:r>
            <a:r>
              <a:rPr lang="en-US" dirty="0"/>
              <a:t>, that are of primary interest. </a:t>
            </a:r>
            <a:endParaRPr lang="en-US" dirty="0" smtClean="0"/>
          </a:p>
          <a:p>
            <a:r>
              <a:rPr lang="en-US" sz="2800" i="1" dirty="0" smtClean="0"/>
              <a:t>This </a:t>
            </a:r>
            <a:r>
              <a:rPr lang="en-US" sz="2800" i="1" dirty="0"/>
              <a:t>is where graph database systems shine.</a:t>
            </a:r>
          </a:p>
        </p:txBody>
      </p:sp>
    </p:spTree>
    <p:extLst>
      <p:ext uri="{BB962C8B-B14F-4D97-AF65-F5344CB8AC3E}">
        <p14:creationId xmlns:p14="http://schemas.microsoft.com/office/powerpoint/2010/main" val="3854128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667625" y="-6548438"/>
            <a:ext cx="27527250" cy="19954875"/>
          </a:xfrm>
          <a:prstGeom prst="rect">
            <a:avLst/>
          </a:prstGeom>
        </p:spPr>
      </p:pic>
      <p:sp>
        <p:nvSpPr>
          <p:cNvPr id="2" name="Title 1"/>
          <p:cNvSpPr>
            <a:spLocks noGrp="1"/>
          </p:cNvSpPr>
          <p:nvPr>
            <p:ph type="title"/>
          </p:nvPr>
        </p:nvSpPr>
        <p:spPr>
          <a:solidFill>
            <a:schemeClr val="accent1"/>
          </a:solidFill>
        </p:spPr>
        <p:txBody>
          <a:bodyPr/>
          <a:lstStyle/>
          <a:p>
            <a:r>
              <a:rPr lang="en-US" dirty="0" smtClean="0"/>
              <a:t>Social Networks</a:t>
            </a:r>
            <a:endParaRPr lang="en-US" dirty="0"/>
          </a:p>
        </p:txBody>
      </p:sp>
      <p:pic>
        <p:nvPicPr>
          <p:cNvPr id="7170" name="Picture 2" descr="Image result for social network grap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953" y="2847473"/>
            <a:ext cx="285750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Image result for social network graph"/>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65512" y="701926"/>
            <a:ext cx="5715000" cy="5895976"/>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Image result for social network graph"/>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92901" y="2084832"/>
            <a:ext cx="3700496" cy="35628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381877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graph databases utilized?</a:t>
            </a:r>
            <a:endParaRPr lang="en-US" dirty="0"/>
          </a:p>
        </p:txBody>
      </p:sp>
      <p:sp>
        <p:nvSpPr>
          <p:cNvPr id="3" name="Content Placeholder 2"/>
          <p:cNvSpPr>
            <a:spLocks noGrp="1"/>
          </p:cNvSpPr>
          <p:nvPr>
            <p:ph idx="1"/>
          </p:nvPr>
        </p:nvSpPr>
        <p:spPr/>
        <p:txBody>
          <a:bodyPr/>
          <a:lstStyle/>
          <a:p>
            <a:r>
              <a:rPr lang="en-US" dirty="0" smtClean="0"/>
              <a:t>Relational databases are capable of representing these kinds of relationships.</a:t>
            </a:r>
          </a:p>
          <a:p>
            <a:r>
              <a:rPr lang="en-US" dirty="0" smtClean="0"/>
              <a:t>Relational databases have performance issues with large graphs.</a:t>
            </a:r>
          </a:p>
          <a:p>
            <a:r>
              <a:rPr lang="en-US" dirty="0" smtClean="0"/>
              <a:t>Other types of NoSQL databases are generally very poor at representing these relationships since they do not employ joins and auto-joins (recursive) are required.</a:t>
            </a:r>
          </a:p>
          <a:p>
            <a:r>
              <a:rPr lang="en-US" dirty="0"/>
              <a:t>To efficiently process a data model in which complex networks of relationships between objects or entities are a primary focus, a different type of database is called for: </a:t>
            </a:r>
            <a:r>
              <a:rPr lang="en-US" b="1" i="1" dirty="0"/>
              <a:t>the graph database</a:t>
            </a:r>
            <a:r>
              <a:rPr lang="en-US" dirty="0" smtClean="0"/>
              <a:t>.</a:t>
            </a:r>
          </a:p>
          <a:p>
            <a:endParaRPr lang="en-US" dirty="0"/>
          </a:p>
          <a:p>
            <a:r>
              <a:rPr lang="en-US" dirty="0" smtClean="0">
                <a:hlinkClick r:id="rId2"/>
              </a:rPr>
              <a:t>Graph Database Use Cases – Neo4j</a:t>
            </a:r>
            <a:endParaRPr lang="en-US" dirty="0"/>
          </a:p>
        </p:txBody>
      </p:sp>
    </p:spTree>
    <p:extLst>
      <p:ext uri="{BB962C8B-B14F-4D97-AF65-F5344CB8AC3E}">
        <p14:creationId xmlns:p14="http://schemas.microsoft.com/office/powerpoint/2010/main" val="26322473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Graph?  What is Graph Theory?</a:t>
            </a:r>
            <a:endParaRPr lang="en-US" dirty="0"/>
          </a:p>
        </p:txBody>
      </p:sp>
      <p:sp>
        <p:nvSpPr>
          <p:cNvPr id="3" name="Content Placeholder 2"/>
          <p:cNvSpPr>
            <a:spLocks noGrp="1"/>
          </p:cNvSpPr>
          <p:nvPr>
            <p:ph idx="1"/>
          </p:nvPr>
        </p:nvSpPr>
        <p:spPr/>
        <p:txBody>
          <a:bodyPr>
            <a:normAutofit lnSpcReduction="10000"/>
          </a:bodyPr>
          <a:lstStyle/>
          <a:p>
            <a:r>
              <a:rPr lang="en-US" dirty="0"/>
              <a:t>Graph theory defines these major components of a graph:</a:t>
            </a:r>
          </a:p>
          <a:p>
            <a:pPr lvl="1"/>
            <a:r>
              <a:rPr lang="en-US" dirty="0" smtClean="0"/>
              <a:t>Vertices</a:t>
            </a:r>
            <a:r>
              <a:rPr lang="en-US" dirty="0"/>
              <a:t>, or “nodes,” represent distinct objects.</a:t>
            </a:r>
          </a:p>
          <a:p>
            <a:pPr lvl="1"/>
            <a:r>
              <a:rPr lang="en-US" dirty="0"/>
              <a:t>Edges, or “relationships” or “arcs,” connect these objects.</a:t>
            </a:r>
          </a:p>
          <a:p>
            <a:pPr lvl="1"/>
            <a:r>
              <a:rPr lang="en-US" dirty="0"/>
              <a:t>Both vertices and edges can have properties</a:t>
            </a:r>
            <a:r>
              <a:rPr lang="en-US" dirty="0" smtClean="0"/>
              <a:t>.</a:t>
            </a:r>
          </a:p>
          <a:p>
            <a:pPr lvl="1"/>
            <a:endParaRPr lang="en-US" dirty="0"/>
          </a:p>
          <a:p>
            <a:r>
              <a:rPr lang="en-US" b="1" u="sng" dirty="0"/>
              <a:t>Graph theory</a:t>
            </a:r>
            <a:r>
              <a:rPr lang="en-US" b="1" dirty="0"/>
              <a:t> </a:t>
            </a:r>
            <a:r>
              <a:rPr lang="en-US" dirty="0"/>
              <a:t>is a long-established branch of mathematics, with many practical applications in medicine, physics, and sociology, as well as in computer science</a:t>
            </a:r>
            <a:r>
              <a:rPr lang="en-US" dirty="0" smtClean="0"/>
              <a:t>.</a:t>
            </a:r>
          </a:p>
          <a:p>
            <a:endParaRPr lang="en-US" dirty="0"/>
          </a:p>
          <a:p>
            <a:r>
              <a:rPr lang="en-US" dirty="0"/>
              <a:t>Both nodes and relationships can have properties. The properties of nodes are not dissimilar to those you might find associated with a relational table or in a JSON document. Properties of relationships might include the type, strength, or history of the relationship.</a:t>
            </a:r>
          </a:p>
        </p:txBody>
      </p:sp>
    </p:spTree>
    <p:extLst>
      <p:ext uri="{BB962C8B-B14F-4D97-AF65-F5344CB8AC3E}">
        <p14:creationId xmlns:p14="http://schemas.microsoft.com/office/powerpoint/2010/main" val="11664727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earning.oreilly.com/library/view/next-generation-databases/9781484213292/images/9781484213308_Fig05-0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6353" y="620395"/>
            <a:ext cx="5294511" cy="529451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Figure 5-1</a:t>
            </a:r>
          </a:p>
        </p:txBody>
      </p:sp>
      <p:sp>
        <p:nvSpPr>
          <p:cNvPr id="4" name="Text Placeholder 3"/>
          <p:cNvSpPr>
            <a:spLocks noGrp="1"/>
          </p:cNvSpPr>
          <p:nvPr>
            <p:ph type="body" sz="half" idx="2"/>
          </p:nvPr>
        </p:nvSpPr>
        <p:spPr/>
        <p:txBody>
          <a:bodyPr>
            <a:normAutofit/>
          </a:bodyPr>
          <a:lstStyle/>
          <a:p>
            <a:r>
              <a:rPr lang="en-US" sz="2000" dirty="0"/>
              <a:t>Simple graph with four vertices (nodes) and three edges (relationships)</a:t>
            </a:r>
          </a:p>
        </p:txBody>
      </p:sp>
    </p:spTree>
    <p:extLst>
      <p:ext uri="{BB962C8B-B14F-4D97-AF65-F5344CB8AC3E}">
        <p14:creationId xmlns:p14="http://schemas.microsoft.com/office/powerpoint/2010/main" val="9855809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5-2</a:t>
            </a:r>
          </a:p>
        </p:txBody>
      </p:sp>
      <p:sp>
        <p:nvSpPr>
          <p:cNvPr id="4" name="Text Placeholder 3"/>
          <p:cNvSpPr>
            <a:spLocks noGrp="1"/>
          </p:cNvSpPr>
          <p:nvPr>
            <p:ph type="body" sz="half" idx="2"/>
          </p:nvPr>
        </p:nvSpPr>
        <p:spPr/>
        <p:txBody>
          <a:bodyPr>
            <a:normAutofit/>
          </a:bodyPr>
          <a:lstStyle/>
          <a:p>
            <a:r>
              <a:rPr lang="en-US" sz="2000" dirty="0"/>
              <a:t>Relational schema to represent our sample graph data</a:t>
            </a:r>
          </a:p>
        </p:txBody>
      </p:sp>
      <p:pic>
        <p:nvPicPr>
          <p:cNvPr id="2050" name="Picture 2" descr="https://learning.oreilly.com/library/view/next-generation-databases/9781484213292/images/9781484213308_Fig05-02.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28084" y="499520"/>
            <a:ext cx="3950160" cy="58956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23306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5-3</a:t>
            </a:r>
          </a:p>
        </p:txBody>
      </p:sp>
      <p:sp>
        <p:nvSpPr>
          <p:cNvPr id="4" name="Text Placeholder 3"/>
          <p:cNvSpPr>
            <a:spLocks noGrp="1"/>
          </p:cNvSpPr>
          <p:nvPr>
            <p:ph type="body" sz="half" idx="2"/>
          </p:nvPr>
        </p:nvSpPr>
        <p:spPr/>
        <p:txBody>
          <a:bodyPr>
            <a:normAutofit/>
          </a:bodyPr>
          <a:lstStyle/>
          <a:p>
            <a:r>
              <a:rPr lang="en-US" sz="2000" dirty="0"/>
              <a:t>SQL to perform first-level graph traversal</a:t>
            </a:r>
          </a:p>
        </p:txBody>
      </p:sp>
      <p:pic>
        <p:nvPicPr>
          <p:cNvPr id="3074" name="Picture 2" descr="https://learning.oreilly.com/library/view/next-generation-databases/9781484213292/images/9781484213308_Fig05-03.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01446" y="3535530"/>
            <a:ext cx="8694945" cy="2484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2597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Resource Description Framework (RDF)</a:t>
            </a:r>
          </a:p>
        </p:txBody>
      </p:sp>
      <p:sp>
        <p:nvSpPr>
          <p:cNvPr id="6" name="Content Placeholder 5"/>
          <p:cNvSpPr>
            <a:spLocks noGrp="1"/>
          </p:cNvSpPr>
          <p:nvPr>
            <p:ph idx="1"/>
          </p:nvPr>
        </p:nvSpPr>
        <p:spPr/>
        <p:txBody>
          <a:bodyPr/>
          <a:lstStyle/>
          <a:p>
            <a:r>
              <a:rPr lang="en-US" dirty="0"/>
              <a:t>The </a:t>
            </a:r>
            <a:r>
              <a:rPr lang="en-US" i="1" dirty="0"/>
              <a:t>Resource Description Framework </a:t>
            </a:r>
            <a:r>
              <a:rPr lang="en-US" dirty="0"/>
              <a:t>(RDF) is a web standard developed in the late 1990s for the modeling of web resources and the relationships between them.  It represents one of the earliest standards for representing and processing graph data</a:t>
            </a:r>
            <a:r>
              <a:rPr lang="en-US" dirty="0" smtClean="0"/>
              <a:t>.</a:t>
            </a:r>
          </a:p>
          <a:p>
            <a:r>
              <a:rPr lang="en-US" dirty="0"/>
              <a:t>Information in RDF is expressed in triples, conceptually of the </a:t>
            </a:r>
            <a:r>
              <a:rPr lang="en-US" dirty="0" smtClean="0"/>
              <a:t>form:                    </a:t>
            </a:r>
            <a:r>
              <a:rPr lang="en-US" dirty="0" smtClean="0">
                <a:latin typeface="Courier New" panose="02070309020205020404" pitchFamily="49" charset="0"/>
                <a:cs typeface="Courier New" panose="02070309020205020404" pitchFamily="49" charset="0"/>
              </a:rPr>
              <a:t>entity</a:t>
            </a:r>
            <a:r>
              <a:rPr lang="en-US" dirty="0">
                <a:latin typeface="Courier New" panose="02070309020205020404" pitchFamily="49" charset="0"/>
                <a:cs typeface="Courier New" panose="02070309020205020404" pitchFamily="49" charset="0"/>
              </a:rPr>
              <a:t>: attribute :</a:t>
            </a:r>
            <a:r>
              <a:rPr lang="en-US" dirty="0" smtClean="0">
                <a:latin typeface="Courier New" panose="02070309020205020404" pitchFamily="49" charset="0"/>
                <a:cs typeface="Courier New" panose="02070309020205020404" pitchFamily="49" charset="0"/>
              </a:rPr>
              <a:t>value</a:t>
            </a:r>
            <a:endParaRPr lang="en-US" dirty="0">
              <a:latin typeface="Courier New" panose="02070309020205020404" pitchFamily="49" charset="0"/>
              <a:cs typeface="Courier New" panose="02070309020205020404" pitchFamily="49" charset="0"/>
            </a:endParaRPr>
          </a:p>
          <a:p>
            <a:r>
              <a:rPr lang="en-US" dirty="0" smtClean="0"/>
              <a:t>Examples:</a:t>
            </a:r>
            <a:endParaRPr lang="en-US" dirty="0"/>
          </a:p>
          <a:p>
            <a:r>
              <a:rPr lang="en-US" dirty="0" err="1">
                <a:latin typeface="Courier New" panose="02070309020205020404" pitchFamily="49" charset="0"/>
                <a:cs typeface="Courier New" panose="02070309020205020404" pitchFamily="49" charset="0"/>
              </a:rPr>
              <a:t>TheMatrix</a:t>
            </a:r>
            <a:r>
              <a:rPr lang="en-US" dirty="0">
                <a:latin typeface="Courier New" panose="02070309020205020404" pitchFamily="49" charset="0"/>
                <a:cs typeface="Courier New" panose="02070309020205020404" pitchFamily="49" charset="0"/>
              </a:rPr>
              <a:t>: is :Movie</a:t>
            </a:r>
          </a:p>
          <a:p>
            <a:r>
              <a:rPr lang="en-US" dirty="0" err="1">
                <a:latin typeface="Courier New" panose="02070309020205020404" pitchFamily="49" charset="0"/>
                <a:cs typeface="Courier New" panose="02070309020205020404" pitchFamily="49" charset="0"/>
              </a:rPr>
              <a:t>Kenau</a:t>
            </a:r>
            <a:r>
              <a:rPr lang="en-US" dirty="0">
                <a:latin typeface="Courier New" panose="02070309020205020404" pitchFamily="49" charset="0"/>
                <a:cs typeface="Courier New" panose="02070309020205020404" pitchFamily="49" charset="0"/>
              </a:rPr>
              <a:t>: is :Person</a:t>
            </a:r>
          </a:p>
          <a:p>
            <a:r>
              <a:rPr lang="en-US" dirty="0" err="1">
                <a:latin typeface="Courier New" panose="02070309020205020404" pitchFamily="49" charset="0"/>
                <a:cs typeface="Courier New" panose="02070309020205020404" pitchFamily="49" charset="0"/>
              </a:rPr>
              <a:t>Kenau</a:t>
            </a:r>
            <a:r>
              <a:rPr lang="en-US" dirty="0">
                <a:latin typeface="Courier New" panose="02070309020205020404" pitchFamily="49" charset="0"/>
                <a:cs typeface="Courier New" panose="02070309020205020404" pitchFamily="49" charset="0"/>
              </a:rPr>
              <a:t>: starred in: </a:t>
            </a:r>
            <a:r>
              <a:rPr lang="en-US" dirty="0" err="1">
                <a:latin typeface="Courier New" panose="02070309020205020404" pitchFamily="49" charset="0"/>
                <a:cs typeface="Courier New" panose="02070309020205020404" pitchFamily="49" charset="0"/>
              </a:rPr>
              <a:t>TheMatrix</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8036927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71</TotalTime>
  <Words>737</Words>
  <Application>Microsoft Office PowerPoint</Application>
  <PresentationFormat>Widescreen</PresentationFormat>
  <Paragraphs>63</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Courier New</vt:lpstr>
      <vt:lpstr>Tw Cen MT</vt:lpstr>
      <vt:lpstr>Tw Cen MT Condensed</vt:lpstr>
      <vt:lpstr>Wingdings 3</vt:lpstr>
      <vt:lpstr>Integral</vt:lpstr>
      <vt:lpstr>Tables are Not Your Friends: Graph Databases</vt:lpstr>
      <vt:lpstr>Graph Databases</vt:lpstr>
      <vt:lpstr>Social Networks</vt:lpstr>
      <vt:lpstr>Where are graph databases utilized?</vt:lpstr>
      <vt:lpstr>What is a Graph?  What is Graph Theory?</vt:lpstr>
      <vt:lpstr>Figure 5-1</vt:lpstr>
      <vt:lpstr>Figure 5-2</vt:lpstr>
      <vt:lpstr>Figure 5-3</vt:lpstr>
      <vt:lpstr>Resource Description Framework (RDF)</vt:lpstr>
      <vt:lpstr>Figure 5-4</vt:lpstr>
      <vt:lpstr>Neo4j</vt:lpstr>
      <vt:lpstr>Figure 5-5</vt:lpstr>
      <vt:lpstr>Gremlin</vt:lpstr>
      <vt:lpstr>Figure 5-6</vt:lpstr>
      <vt:lpstr>Graph Compute Engines</vt:lpstr>
    </vt:vector>
  </TitlesOfParts>
  <Company>Kent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Tables are Not Your Friends: Graph Databases</dc:title>
  <dc:creator>BRANDYBERRY, ALAN</dc:creator>
  <cp:lastModifiedBy>BRANDYBERRY, ALAN</cp:lastModifiedBy>
  <cp:revision>8</cp:revision>
  <dcterms:created xsi:type="dcterms:W3CDTF">2019-04-22T20:57:54Z</dcterms:created>
  <dcterms:modified xsi:type="dcterms:W3CDTF">2019-04-22T22:09:53Z</dcterms:modified>
</cp:coreProperties>
</file>

<file path=docProps/thumbnail.jpeg>
</file>